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9" r:id="rId4"/>
    <p:sldId id="280" r:id="rId5"/>
    <p:sldId id="265" r:id="rId6"/>
    <p:sldId id="268" r:id="rId7"/>
    <p:sldId id="269" r:id="rId8"/>
    <p:sldId id="270" r:id="rId9"/>
    <p:sldId id="271" r:id="rId10"/>
    <p:sldId id="272" r:id="rId11"/>
    <p:sldId id="273" r:id="rId12"/>
    <p:sldId id="277" r:id="rId13"/>
    <p:sldId id="275" r:id="rId14"/>
    <p:sldId id="276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6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4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0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6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0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7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77DF-3309-44EA-A94E-4655DBC939A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0397-6B7B-473A-AA9E-F8E4ECCB4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4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Space Settlement Design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Hour Physical Science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86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and Night Cycles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24 hour and 40 minute days</a:t>
            </a:r>
          </a:p>
          <a:p>
            <a:r>
              <a:rPr lang="en-US" sz="2400" dirty="0" smtClean="0"/>
              <a:t>12 hours and 40 minutes of day</a:t>
            </a:r>
          </a:p>
          <a:p>
            <a:r>
              <a:rPr lang="en-US" sz="2400" dirty="0" smtClean="0"/>
              <a:t>12 hours of night</a:t>
            </a:r>
          </a:p>
          <a:p>
            <a:r>
              <a:rPr lang="en-US" sz="2400" dirty="0" smtClean="0"/>
              <a:t>Light filtering windows to control the daylight system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000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Hydrogenated boron nitride nanotubes known as hydrogenated BNNTs. </a:t>
            </a:r>
            <a:endParaRPr lang="en-US" sz="2400" dirty="0" smtClean="0"/>
          </a:p>
          <a:p>
            <a:r>
              <a:rPr lang="en-US" sz="2400" dirty="0" smtClean="0"/>
              <a:t>Tiny</a:t>
            </a:r>
            <a:r>
              <a:rPr lang="en-US" sz="2400" dirty="0"/>
              <a:t>, nanotubes made of carbon, boron, and nitrogen, with hydrogen interspersed throughout the empty spaces left in between the tubes. </a:t>
            </a:r>
            <a:endParaRPr lang="en-US" sz="2400" dirty="0" smtClean="0"/>
          </a:p>
          <a:p>
            <a:r>
              <a:rPr lang="en-US" sz="2400" dirty="0" smtClean="0"/>
              <a:t>Boron </a:t>
            </a:r>
            <a:r>
              <a:rPr lang="en-US" sz="2400" dirty="0"/>
              <a:t>is also an excellent absorber of radiation, making hydrogenated BNNTs an ideal shielding material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46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7994"/>
            <a:ext cx="10515600" cy="5250006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atmosphere is provided and controlled by air pumps that regulate the air composition </a:t>
            </a:r>
          </a:p>
          <a:p>
            <a:r>
              <a:rPr lang="en-US" sz="2400" dirty="0" smtClean="0"/>
              <a:t>Computer systems analyze and manage the supply and demand of air composition in each section </a:t>
            </a:r>
          </a:p>
          <a:p>
            <a:r>
              <a:rPr lang="en-US" sz="2400" dirty="0" smtClean="0"/>
              <a:t>Climate accounts for the humidity and temperature of each section</a:t>
            </a:r>
          </a:p>
          <a:p>
            <a:r>
              <a:rPr lang="en-US" sz="2400" dirty="0" smtClean="0"/>
              <a:t>Humidity is created by the managed provision of humidifiers and with the amount of trees planted within each section </a:t>
            </a:r>
          </a:p>
          <a:p>
            <a:r>
              <a:rPr lang="en-US" sz="2400" dirty="0" smtClean="0"/>
              <a:t>Temperature is controlled with the use of heaters </a:t>
            </a:r>
          </a:p>
          <a:p>
            <a:r>
              <a:rPr lang="en-US" sz="2400" dirty="0" smtClean="0"/>
              <a:t>Illumination is basically controlled by mirrors that redirect sunlight to the </a:t>
            </a:r>
            <a:r>
              <a:rPr lang="en-US" sz="2400" dirty="0" smtClean="0"/>
              <a:t>inhabited areas</a:t>
            </a:r>
            <a:endParaRPr lang="en-US" sz="2400" dirty="0" smtClean="0"/>
          </a:p>
          <a:p>
            <a:r>
              <a:rPr lang="en-US" sz="2400" dirty="0" smtClean="0"/>
              <a:t>Agricultural areas will have a different atmosphere to reach maximum plant growth </a:t>
            </a:r>
            <a:endParaRPr lang="en-US" sz="2400" dirty="0" smtClean="0"/>
          </a:p>
          <a:p>
            <a:r>
              <a:rPr lang="en-US" sz="2400" dirty="0" smtClean="0"/>
              <a:t>10 tanks w/ 10 PSI per tank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078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Asteroid Mining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4198"/>
            <a:ext cx="10515600" cy="47437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Solid ice mining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The </a:t>
            </a:r>
            <a:r>
              <a:rPr lang="en-US" sz="2000" dirty="0" err="1" smtClean="0"/>
              <a:t>Apis</a:t>
            </a:r>
            <a:r>
              <a:rPr lang="en-US" sz="2000" dirty="0" smtClean="0"/>
              <a:t> solar-thermal oven scheme makes use of thin-film inflatable structures stemming from work on NASA's Asteroid Redirect Mission (ARM). The ARM plan calls for plucking a boulder off a near-Earth asteroid using a robotic probe, then hauling this chunk of rock to lunar orbit, where it could be visited by astronauts. [NASA's Asteroid Capture Mission in Pictures]  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But in the </a:t>
            </a:r>
            <a:r>
              <a:rPr lang="en-US" sz="2000" dirty="0" err="1" smtClean="0"/>
              <a:t>Apis</a:t>
            </a:r>
            <a:r>
              <a:rPr lang="en-US" sz="2000" dirty="0" smtClean="0"/>
              <a:t> case, the inflatable capture system is fabricated from high-temperature material and designed to fully enclose the target.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After the asteroid has been encapsulated and de-spun, an inflatable solar concentrator churns out direct solar-thermal energy to the asteroid surface. This heat is used to excavate the asteroid and force the water to outgas into the enclosing bag.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From there, the outgassing water is pumped into a passively cooled bag and stored as solid ice.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Ships could possibly go to asteroids near the ship and collect solid ice to be brought back and melted and </a:t>
            </a:r>
            <a:r>
              <a:rPr lang="en-US" sz="2000" dirty="0" smtClean="0"/>
              <a:t>filtered</a:t>
            </a:r>
          </a:p>
          <a:p>
            <a:r>
              <a:rPr lang="en-US" sz="2000" dirty="0" smtClean="0"/>
              <a:t>Approximately 321,357 </a:t>
            </a:r>
            <a:r>
              <a:rPr lang="en-US" sz="2000" dirty="0"/>
              <a:t>gallons </a:t>
            </a:r>
            <a:r>
              <a:rPr lang="en-US" sz="2000" dirty="0" smtClean="0"/>
              <a:t>of water per </a:t>
            </a:r>
            <a:r>
              <a:rPr lang="en-US" sz="2000" dirty="0"/>
              <a:t>asteroid 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3192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Building: How and Where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would build this space ship at the National Aeronautics and Space Administration’s center for human spaceflight activities-located in Houston, Texas</a:t>
            </a:r>
          </a:p>
          <a:p>
            <a:r>
              <a:rPr lang="en-US" sz="2400" dirty="0" smtClean="0"/>
              <a:t>We would build this space ship vertically, and in parts</a:t>
            </a:r>
          </a:p>
          <a:p>
            <a:r>
              <a:rPr lang="en-US" sz="2400" dirty="0" smtClean="0"/>
              <a:t>We will put it on a space pad, and ignite the spaceship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5370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2266"/>
          </a:xfrm>
        </p:spPr>
        <p:txBody>
          <a:bodyPr>
            <a:noAutofit/>
          </a:bodyPr>
          <a:lstStyle/>
          <a:p>
            <a:r>
              <a:rPr lang="en-US" sz="2000" dirty="0" smtClean="0"/>
              <a:t>On </a:t>
            </a:r>
            <a:r>
              <a:rPr lang="en-US" sz="2000" dirty="0"/>
              <a:t>an average we will go through 10,300,500 pounds of a food over the course of 9 months.</a:t>
            </a:r>
          </a:p>
          <a:p>
            <a:r>
              <a:rPr lang="en-US" sz="2000" dirty="0"/>
              <a:t>1,398,600 pounds of meat over 9 months</a:t>
            </a:r>
          </a:p>
          <a:p>
            <a:r>
              <a:rPr lang="en-US" sz="2000" dirty="0"/>
              <a:t>8,901,900 pounds of vegetables and fruit that we will go through.</a:t>
            </a:r>
          </a:p>
          <a:p>
            <a:r>
              <a:rPr lang="en-US" sz="2000" dirty="0"/>
              <a:t>We will drink about 945,000 gallons of water through the whole trip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466,200 </a:t>
            </a:r>
          </a:p>
          <a:p>
            <a:r>
              <a:rPr lang="en-US" sz="2000" dirty="0"/>
              <a:t>116,550 chickens- 0.5 liters per day – they will eat 174, 825 pounds of food per day</a:t>
            </a:r>
          </a:p>
          <a:p>
            <a:r>
              <a:rPr lang="en-US" sz="2000" dirty="0"/>
              <a:t>3,238 pigs- 0.78 liters per day – they will eat 25,904 pounds of food a day</a:t>
            </a:r>
          </a:p>
          <a:p>
            <a:r>
              <a:rPr lang="en-US" sz="2000" dirty="0"/>
              <a:t>982 cattle – 34 liters per day – they will eat 26,514 pounds of food a </a:t>
            </a:r>
            <a:r>
              <a:rPr lang="en-US" sz="2000" dirty="0" smtClean="0"/>
              <a:t>day</a:t>
            </a:r>
            <a:endParaRPr lang="en-US" sz="2000" dirty="0"/>
          </a:p>
          <a:p>
            <a:r>
              <a:rPr lang="en-US" sz="2000" dirty="0"/>
              <a:t>Chickens- 5825 liters water</a:t>
            </a:r>
          </a:p>
          <a:p>
            <a:r>
              <a:rPr lang="en-US" sz="2000" dirty="0"/>
              <a:t>Pigs- 2526 liters water</a:t>
            </a:r>
          </a:p>
          <a:p>
            <a:r>
              <a:rPr lang="en-US" sz="2000" dirty="0"/>
              <a:t>Cows- 33388 liters water</a:t>
            </a:r>
          </a:p>
          <a:p>
            <a:r>
              <a:rPr lang="en-US" sz="2000" dirty="0"/>
              <a:t>Total= 41, 739 liters water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129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Fusion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Deuterium and </a:t>
            </a:r>
            <a:r>
              <a:rPr lang="en-US" sz="2400" dirty="0" smtClean="0"/>
              <a:t>Tritium </a:t>
            </a:r>
            <a:endParaRPr lang="en-US" sz="2400" dirty="0" smtClean="0"/>
          </a:p>
          <a:p>
            <a:r>
              <a:rPr lang="en-US" sz="2400" dirty="0" smtClean="0"/>
              <a:t>Tokamak Fusion Test Reactor – Russian magnetic fusion device</a:t>
            </a:r>
          </a:p>
          <a:p>
            <a:r>
              <a:rPr lang="en-US" sz="2400" dirty="0" smtClean="0"/>
              <a:t>Other Methods</a:t>
            </a:r>
            <a:endParaRPr lang="en-US" sz="2400" dirty="0"/>
          </a:p>
          <a:p>
            <a:pPr lvl="1"/>
            <a:r>
              <a:rPr lang="en-US" dirty="0"/>
              <a:t>Thermonuclear Fusion</a:t>
            </a:r>
          </a:p>
          <a:p>
            <a:pPr lvl="1"/>
            <a:r>
              <a:rPr lang="en-US" dirty="0"/>
              <a:t>Inertial confinement fusion</a:t>
            </a:r>
          </a:p>
          <a:p>
            <a:pPr lvl="1"/>
            <a:r>
              <a:rPr lang="en-US" dirty="0"/>
              <a:t>Inertial electrostatic confinement</a:t>
            </a:r>
          </a:p>
          <a:p>
            <a:pPr lvl="1"/>
            <a:r>
              <a:rPr lang="en-US" dirty="0"/>
              <a:t>Beam-beam or beam-target fusion</a:t>
            </a:r>
          </a:p>
          <a:p>
            <a:pPr lvl="1"/>
            <a:r>
              <a:rPr lang="en-US" dirty="0"/>
              <a:t>Muon-catalyzed fusion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0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Ring</a:t>
            </a:r>
          </a:p>
          <a:p>
            <a:pPr lvl="1"/>
            <a:r>
              <a:rPr lang="en-US" sz="2000" dirty="0" smtClean="0"/>
              <a:t>Gym</a:t>
            </a:r>
          </a:p>
          <a:p>
            <a:pPr lvl="1"/>
            <a:r>
              <a:rPr lang="en-US" sz="2000" dirty="0" smtClean="0"/>
              <a:t>Cafeteria</a:t>
            </a:r>
          </a:p>
          <a:p>
            <a:pPr lvl="1"/>
            <a:r>
              <a:rPr lang="en-US" sz="2000" dirty="0" smtClean="0"/>
              <a:t>Restaurants</a:t>
            </a:r>
          </a:p>
          <a:p>
            <a:pPr lvl="1"/>
            <a:r>
              <a:rPr lang="en-US" sz="2000" dirty="0" smtClean="0"/>
              <a:t>Day care</a:t>
            </a:r>
          </a:p>
          <a:p>
            <a:pPr lvl="1"/>
            <a:r>
              <a:rPr lang="en-US" sz="2000" dirty="0" smtClean="0"/>
              <a:t>School</a:t>
            </a:r>
          </a:p>
          <a:p>
            <a:pPr lvl="1"/>
            <a:r>
              <a:rPr lang="en-US" sz="2000" dirty="0" smtClean="0"/>
              <a:t>Religious center</a:t>
            </a:r>
          </a:p>
          <a:p>
            <a:pPr lvl="1"/>
            <a:r>
              <a:rPr lang="en-US" sz="2000" dirty="0" smtClean="0"/>
              <a:t>Recreation center</a:t>
            </a:r>
          </a:p>
          <a:p>
            <a:pPr lvl="1"/>
            <a:r>
              <a:rPr lang="en-US" sz="2000" dirty="0" smtClean="0"/>
              <a:t>Bank</a:t>
            </a:r>
          </a:p>
          <a:p>
            <a:pPr lvl="1"/>
            <a:r>
              <a:rPr lang="en-US" sz="2000" dirty="0" smtClean="0"/>
              <a:t>Living quarters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Ring</a:t>
            </a:r>
          </a:p>
          <a:p>
            <a:pPr lvl="2"/>
            <a:r>
              <a:rPr lang="en-US" dirty="0" smtClean="0"/>
              <a:t>Agricultural area</a:t>
            </a:r>
          </a:p>
          <a:p>
            <a:pPr lvl="2"/>
            <a:r>
              <a:rPr lang="en-US" dirty="0" smtClean="0"/>
              <a:t>Food storage/processing</a:t>
            </a:r>
          </a:p>
          <a:p>
            <a:pPr lvl="2"/>
            <a:r>
              <a:rPr lang="en-US" dirty="0" smtClean="0"/>
              <a:t>Extra housing</a:t>
            </a:r>
          </a:p>
          <a:p>
            <a:pPr lvl="2"/>
            <a:r>
              <a:rPr lang="en-US" dirty="0" smtClean="0"/>
              <a:t>Green house</a:t>
            </a:r>
          </a:p>
          <a:p>
            <a:pPr lvl="2"/>
            <a:r>
              <a:rPr lang="en-US" dirty="0" smtClean="0"/>
              <a:t>Water maintenance</a:t>
            </a:r>
          </a:p>
          <a:p>
            <a:pPr lvl="2"/>
            <a:r>
              <a:rPr lang="en-US" dirty="0" smtClean="0"/>
              <a:t>Air management</a:t>
            </a:r>
          </a:p>
          <a:p>
            <a:pPr lvl="2"/>
            <a:r>
              <a:rPr lang="en-US" dirty="0" smtClean="0"/>
              <a:t>Waste management</a:t>
            </a:r>
          </a:p>
          <a:p>
            <a:pPr lvl="2"/>
            <a:r>
              <a:rPr lang="en-US" dirty="0" smtClean="0"/>
              <a:t>Power center			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Ring</a:t>
            </a:r>
          </a:p>
          <a:p>
            <a:pPr lvl="2"/>
            <a:r>
              <a:rPr lang="en-US" dirty="0" smtClean="0"/>
              <a:t>Control center</a:t>
            </a:r>
          </a:p>
          <a:p>
            <a:pPr lvl="2"/>
            <a:r>
              <a:rPr lang="en-US" dirty="0" smtClean="0"/>
              <a:t>Communications</a:t>
            </a:r>
          </a:p>
          <a:p>
            <a:pPr lvl="2"/>
            <a:r>
              <a:rPr lang="en-US" dirty="0" smtClean="0"/>
              <a:t>Storage</a:t>
            </a:r>
          </a:p>
          <a:p>
            <a:pPr lvl="2"/>
            <a:r>
              <a:rPr lang="en-US" dirty="0" smtClean="0"/>
              <a:t>Holding cells</a:t>
            </a:r>
          </a:p>
          <a:p>
            <a:pPr lvl="2"/>
            <a:r>
              <a:rPr lang="en-US" dirty="0" smtClean="0"/>
              <a:t>Docking stations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4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 Quarters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Singles</a:t>
            </a:r>
            <a:endParaRPr lang="en-US" dirty="0" smtClean="0"/>
          </a:p>
          <a:p>
            <a:pPr lvl="1"/>
            <a:r>
              <a:rPr lang="en-US" dirty="0" smtClean="0"/>
              <a:t>325 square ft.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 smtClean="0"/>
              <a:t>bedroom, living </a:t>
            </a:r>
            <a:r>
              <a:rPr lang="en-US" dirty="0"/>
              <a:t>r</a:t>
            </a:r>
            <a:r>
              <a:rPr lang="en-US" dirty="0" smtClean="0"/>
              <a:t>oom</a:t>
            </a:r>
            <a:r>
              <a:rPr lang="en-US" dirty="0" smtClean="0"/>
              <a:t>, 1 </a:t>
            </a:r>
            <a:r>
              <a:rPr lang="en-US" dirty="0" smtClean="0"/>
              <a:t>full bath</a:t>
            </a:r>
            <a:endParaRPr lang="en-US" dirty="0" smtClean="0"/>
          </a:p>
          <a:p>
            <a:r>
              <a:rPr lang="en-US" sz="2600" dirty="0" smtClean="0"/>
              <a:t>Duel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650 </a:t>
            </a:r>
            <a:r>
              <a:rPr lang="en-US" dirty="0" smtClean="0"/>
              <a:t>square ft.</a:t>
            </a:r>
            <a:endParaRPr lang="en-US" dirty="0" smtClean="0"/>
          </a:p>
          <a:p>
            <a:pPr lvl="1"/>
            <a:r>
              <a:rPr lang="en-US" dirty="0" smtClean="0"/>
              <a:t> 2 bedrooms, 1 office, Living Room, </a:t>
            </a:r>
            <a:r>
              <a:rPr lang="en-US" dirty="0" smtClean="0"/>
              <a:t>1 full bath </a:t>
            </a:r>
            <a:endParaRPr lang="en-US" dirty="0" smtClean="0"/>
          </a:p>
          <a:p>
            <a:r>
              <a:rPr lang="en-US" sz="2600" dirty="0" smtClean="0"/>
              <a:t>Family of 3-5</a:t>
            </a:r>
          </a:p>
          <a:p>
            <a:pPr lvl="1"/>
            <a:r>
              <a:rPr lang="en-US" dirty="0" smtClean="0"/>
              <a:t>1000 </a:t>
            </a:r>
            <a:r>
              <a:rPr lang="en-US" dirty="0" smtClean="0"/>
              <a:t>square ft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3 </a:t>
            </a:r>
            <a:r>
              <a:rPr lang="en-US" dirty="0" smtClean="0"/>
              <a:t>bedrooms</a:t>
            </a:r>
            <a:r>
              <a:rPr lang="en-US" dirty="0" smtClean="0"/>
              <a:t>, 1 </a:t>
            </a:r>
            <a:r>
              <a:rPr lang="en-US" dirty="0"/>
              <a:t>o</a:t>
            </a:r>
            <a:r>
              <a:rPr lang="en-US" dirty="0" smtClean="0"/>
              <a:t>ffice</a:t>
            </a:r>
            <a:r>
              <a:rPr lang="en-US" dirty="0" smtClean="0"/>
              <a:t>, </a:t>
            </a:r>
            <a:r>
              <a:rPr lang="en-US" dirty="0" smtClean="0"/>
              <a:t>1 living room, 1 full bath</a:t>
            </a:r>
            <a:endParaRPr lang="en-US" dirty="0" smtClean="0"/>
          </a:p>
          <a:p>
            <a:r>
              <a:rPr lang="en-US" sz="2600" dirty="0" smtClean="0"/>
              <a:t>Family of 6-8</a:t>
            </a:r>
          </a:p>
          <a:p>
            <a:pPr lvl="1"/>
            <a:r>
              <a:rPr lang="en-US" dirty="0" smtClean="0"/>
              <a:t>1400 </a:t>
            </a:r>
            <a:r>
              <a:rPr lang="en-US" dirty="0" smtClean="0"/>
              <a:t>square ft.</a:t>
            </a:r>
            <a:endParaRPr lang="en-US" dirty="0"/>
          </a:p>
          <a:p>
            <a:pPr lvl="1"/>
            <a:r>
              <a:rPr lang="en-US" dirty="0" smtClean="0"/>
              <a:t>4 </a:t>
            </a:r>
            <a:r>
              <a:rPr lang="en-US" dirty="0" smtClean="0"/>
              <a:t>bedrooms</a:t>
            </a:r>
            <a:r>
              <a:rPr lang="en-US" dirty="0" smtClean="0"/>
              <a:t>, </a:t>
            </a:r>
            <a:r>
              <a:rPr lang="en-US" dirty="0" smtClean="0"/>
              <a:t>1 office</a:t>
            </a:r>
            <a:r>
              <a:rPr lang="en-US" dirty="0" smtClean="0"/>
              <a:t>, </a:t>
            </a:r>
            <a:r>
              <a:rPr lang="en-US" dirty="0" smtClean="0"/>
              <a:t>1 full </a:t>
            </a:r>
            <a:r>
              <a:rPr lang="en-US" dirty="0" smtClean="0"/>
              <a:t>b</a:t>
            </a:r>
            <a:r>
              <a:rPr lang="en-US" dirty="0" smtClean="0"/>
              <a:t>ath and ½ </a:t>
            </a:r>
            <a:r>
              <a:rPr lang="en-US" dirty="0" smtClean="0"/>
              <a:t>b</a:t>
            </a:r>
            <a:r>
              <a:rPr lang="en-US" dirty="0" smtClean="0"/>
              <a:t>ath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78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Power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Storage</a:t>
            </a:r>
          </a:p>
          <a:p>
            <a:pPr lvl="1"/>
            <a:r>
              <a:rPr lang="en-US" dirty="0" smtClean="0"/>
              <a:t>Hydrogen</a:t>
            </a:r>
          </a:p>
          <a:p>
            <a:pPr lvl="2"/>
            <a:r>
              <a:rPr lang="en-US" sz="2400" dirty="0" smtClean="0"/>
              <a:t>H20</a:t>
            </a:r>
          </a:p>
          <a:p>
            <a:pPr lvl="2"/>
            <a:r>
              <a:rPr lang="en-US" sz="2400" dirty="0" smtClean="0"/>
              <a:t>Titanium dioxide</a:t>
            </a:r>
          </a:p>
          <a:p>
            <a:pPr lvl="1"/>
            <a:r>
              <a:rPr lang="en-US" dirty="0" smtClean="0"/>
              <a:t>Flow Batteries</a:t>
            </a:r>
          </a:p>
          <a:p>
            <a:pPr lvl="2"/>
            <a:r>
              <a:rPr lang="en-US" sz="2400" dirty="0" smtClean="0"/>
              <a:t>Fuel cells</a:t>
            </a:r>
          </a:p>
          <a:p>
            <a:pPr lvl="2"/>
            <a:r>
              <a:rPr lang="en-US" sz="2400" dirty="0" smtClean="0"/>
              <a:t>Quinone </a:t>
            </a:r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360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Our Space Craft is designed with a transmitter and a receiver</a:t>
            </a:r>
          </a:p>
          <a:p>
            <a:r>
              <a:rPr lang="en-US" sz="2400" dirty="0" smtClean="0"/>
              <a:t>The transmitter on Earth must be precisely pointed at our ship to be most effective</a:t>
            </a:r>
          </a:p>
          <a:p>
            <a:r>
              <a:rPr lang="en-US" sz="2400" dirty="0" smtClean="0"/>
              <a:t>These will broadcast voiced messages between Earth and Space</a:t>
            </a:r>
          </a:p>
          <a:p>
            <a:r>
              <a:rPr lang="en-US" sz="2400" dirty="0" smtClean="0"/>
              <a:t>There happens to be a 3 to 21 minute delay between each radio message, and that is why this system is flawed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24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Debris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Passive protection can be achieved through Whipple shields with </a:t>
            </a:r>
            <a:r>
              <a:rPr lang="en-US" sz="2400" dirty="0" smtClean="0"/>
              <a:t>aluminum </a:t>
            </a:r>
            <a:r>
              <a:rPr lang="en-US" sz="2400" dirty="0"/>
              <a:t>and Nextel-­Kevlar bumper layers.</a:t>
            </a:r>
            <a:endParaRPr lang="en-US" sz="2400" b="0" dirty="0" smtClean="0">
              <a:effectLst/>
            </a:endParaRPr>
          </a:p>
          <a:p>
            <a:r>
              <a:rPr lang="en-US" sz="2400" dirty="0"/>
              <a:t>I</a:t>
            </a:r>
            <a:r>
              <a:rPr lang="en-US" sz="2400" dirty="0" smtClean="0"/>
              <a:t>nvented </a:t>
            </a:r>
            <a:r>
              <a:rPr lang="en-US" sz="2400" dirty="0"/>
              <a:t>by Fred Whipple</a:t>
            </a:r>
            <a:r>
              <a:rPr lang="en-US" sz="2400" dirty="0" smtClean="0"/>
              <a:t>,</a:t>
            </a:r>
            <a:r>
              <a:rPr lang="en-US" sz="2400" dirty="0"/>
              <a:t> is a type of hypervelocity impact shield used to protect manned and unmanned spacecraft from collisions with micrometeoroids and orbital debris whose velocities generally range between 3 and 18 </a:t>
            </a:r>
            <a:r>
              <a:rPr lang="en-US" sz="2400" dirty="0" smtClean="0"/>
              <a:t>kilometers </a:t>
            </a:r>
            <a:r>
              <a:rPr lang="en-US" sz="2400" dirty="0"/>
              <a:t>per second (1.9 and 11.2 mi/s).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1877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Screen out large objects</a:t>
            </a:r>
          </a:p>
          <a:p>
            <a:r>
              <a:rPr lang="en-US" sz="2400" dirty="0" smtClean="0"/>
              <a:t>Water is pumped into a tank called the grit chamber</a:t>
            </a:r>
          </a:p>
          <a:p>
            <a:r>
              <a:rPr lang="en-US" sz="2400" dirty="0" smtClean="0"/>
              <a:t>Suspended organic solids settle to the bottom of the chamber</a:t>
            </a:r>
          </a:p>
          <a:p>
            <a:pPr lvl="1"/>
            <a:r>
              <a:rPr lang="en-US" dirty="0"/>
              <a:t>Higher gravitational pull will increase the speed of this filtration, making it more </a:t>
            </a:r>
            <a:r>
              <a:rPr lang="en-US" dirty="0" smtClean="0"/>
              <a:t>efficient</a:t>
            </a:r>
          </a:p>
          <a:p>
            <a:r>
              <a:rPr lang="en-US" sz="2400" dirty="0" smtClean="0"/>
              <a:t>Extra matter is pumped into a sludge digester</a:t>
            </a:r>
          </a:p>
          <a:p>
            <a:r>
              <a:rPr lang="en-US" sz="2400" dirty="0" smtClean="0"/>
              <a:t>Anaerobic bacteria breaks it down</a:t>
            </a:r>
          </a:p>
        </p:txBody>
      </p:sp>
    </p:spTree>
    <p:extLst>
      <p:ext uri="{BB962C8B-B14F-4D97-AF65-F5344CB8AC3E}">
        <p14:creationId xmlns:p14="http://schemas.microsoft.com/office/powerpoint/2010/main" val="15909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water needs per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8971"/>
            <a:ext cx="10515600" cy="4351338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Food preparation water      </a:t>
            </a:r>
            <a:r>
              <a:rPr lang="en-US" sz="2400" dirty="0" smtClean="0"/>
              <a:t>0.76Kg</a:t>
            </a:r>
            <a:endParaRPr lang="en-US" sz="2400" b="0" dirty="0" smtClean="0">
              <a:effectLst/>
            </a:endParaRPr>
          </a:p>
          <a:p>
            <a:pPr algn="ctr"/>
            <a:r>
              <a:rPr lang="en-US" sz="2400" dirty="0"/>
              <a:t>Drink                          </a:t>
            </a:r>
            <a:r>
              <a:rPr lang="en-US" sz="2400" dirty="0" smtClean="0"/>
              <a:t>            1.62Kg</a:t>
            </a:r>
            <a:endParaRPr lang="en-US" sz="2400" b="0" dirty="0" smtClean="0">
              <a:effectLst/>
            </a:endParaRPr>
          </a:p>
          <a:p>
            <a:pPr algn="ctr"/>
            <a:r>
              <a:rPr lang="en-US" sz="2400" dirty="0"/>
              <a:t>Hand / face wash                </a:t>
            </a:r>
            <a:r>
              <a:rPr lang="en-US" sz="2400" dirty="0" smtClean="0"/>
              <a:t> 4.09Kg</a:t>
            </a:r>
            <a:endParaRPr lang="en-US" sz="2400" b="0" dirty="0" smtClean="0">
              <a:effectLst/>
            </a:endParaRPr>
          </a:p>
          <a:p>
            <a:pPr algn="ctr"/>
            <a:r>
              <a:rPr lang="en-US" sz="2400" dirty="0"/>
              <a:t>Shower water                    </a:t>
            </a:r>
            <a:r>
              <a:rPr lang="en-US" sz="2400" dirty="0" smtClean="0"/>
              <a:t>   2.73Kg</a:t>
            </a:r>
            <a:endParaRPr lang="en-US" sz="2400" b="0" dirty="0" smtClean="0">
              <a:effectLst/>
            </a:endParaRPr>
          </a:p>
          <a:p>
            <a:pPr algn="ctr"/>
            <a:r>
              <a:rPr lang="en-US" sz="2400" dirty="0"/>
              <a:t>Dish wash                      </a:t>
            </a:r>
            <a:r>
              <a:rPr lang="en-US" sz="2400" dirty="0" smtClean="0"/>
              <a:t>      </a:t>
            </a:r>
            <a:r>
              <a:rPr lang="en-US" sz="2400" dirty="0"/>
              <a:t> </a:t>
            </a:r>
            <a:r>
              <a:rPr lang="en-US" sz="2400" dirty="0" smtClean="0"/>
              <a:t>12.50kg</a:t>
            </a:r>
            <a:endParaRPr lang="en-US" sz="2400" b="0" dirty="0" smtClean="0">
              <a:effectLst/>
            </a:endParaRPr>
          </a:p>
          <a:p>
            <a:pPr algn="ctr"/>
            <a:r>
              <a:rPr lang="en-US" sz="2400" dirty="0"/>
              <a:t>Urinal flush                   </a:t>
            </a:r>
            <a:r>
              <a:rPr lang="en-US" sz="2400" dirty="0" smtClean="0"/>
              <a:t>      </a:t>
            </a:r>
            <a:r>
              <a:rPr lang="en-US" sz="2400" dirty="0"/>
              <a:t> </a:t>
            </a:r>
            <a:r>
              <a:rPr lang="en-US" sz="2400" dirty="0" smtClean="0"/>
              <a:t>0.49Kg</a:t>
            </a:r>
            <a:endParaRPr lang="en-US" sz="2400" b="0" dirty="0" smtClean="0">
              <a:effectLst/>
            </a:endParaRPr>
          </a:p>
          <a:p>
            <a:pPr marL="0" indent="0" algn="ctr">
              <a:buNone/>
            </a:pPr>
            <a:r>
              <a:rPr lang="en-US" sz="2400" dirty="0" smtClean="0"/>
              <a:t>42,538,230 Kg</a:t>
            </a:r>
          </a:p>
          <a:p>
            <a:pPr marL="0" indent="0" algn="ctr">
              <a:buNone/>
            </a:pPr>
            <a:r>
              <a:rPr lang="en-US" sz="2400" dirty="0" smtClean="0"/>
              <a:t>22,493,337 Gallons</a:t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419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844</Words>
  <Application>Microsoft Office PowerPoint</Application>
  <PresentationFormat>Widescreen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Space Settlement Design Project</vt:lpstr>
      <vt:lpstr>Nuclear Fusion   </vt:lpstr>
      <vt:lpstr>Rings</vt:lpstr>
      <vt:lpstr>Living Quarters</vt:lpstr>
      <vt:lpstr>Solar Power </vt:lpstr>
      <vt:lpstr>Radio Waves</vt:lpstr>
      <vt:lpstr>Debris Protection</vt:lpstr>
      <vt:lpstr>Water Management </vt:lpstr>
      <vt:lpstr>Approximate water needs per person</vt:lpstr>
      <vt:lpstr>Day and Night Cycles </vt:lpstr>
      <vt:lpstr>Radiation Protection</vt:lpstr>
      <vt:lpstr>Climate Control</vt:lpstr>
      <vt:lpstr>Asteroid Mining </vt:lpstr>
      <vt:lpstr>Building: How and Where </vt:lpstr>
      <vt:lpstr>Agriculture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Ebel</dc:creator>
  <cp:lastModifiedBy>Samantha Ebel</cp:lastModifiedBy>
  <cp:revision>29</cp:revision>
  <dcterms:created xsi:type="dcterms:W3CDTF">2017-03-03T19:19:00Z</dcterms:created>
  <dcterms:modified xsi:type="dcterms:W3CDTF">2017-04-28T18:59:58Z</dcterms:modified>
</cp:coreProperties>
</file>